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1" r:id="rId18"/>
    <p:sldId id="273"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EAE737-2D27-498D-810B-FCE6CCC7A9A5}" type="datetimeFigureOut">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F12E6-1DA2-4EFA-8C85-6B3D90B5D4B1}" type="slidenum">
              <a:rPr lang="en-US" smtClean="0"/>
              <a:t>‹#›</a:t>
            </a:fld>
            <a:endParaRPr lang="en-US"/>
          </a:p>
        </p:txBody>
      </p:sp>
    </p:spTree>
    <p:extLst>
      <p:ext uri="{BB962C8B-B14F-4D97-AF65-F5344CB8AC3E}">
        <p14:creationId xmlns:p14="http://schemas.microsoft.com/office/powerpoint/2010/main" val="940117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EAE737-2D27-498D-810B-FCE6CCC7A9A5}" type="datetimeFigureOut">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F12E6-1DA2-4EFA-8C85-6B3D90B5D4B1}" type="slidenum">
              <a:rPr lang="en-US" smtClean="0"/>
              <a:t>‹#›</a:t>
            </a:fld>
            <a:endParaRPr lang="en-US"/>
          </a:p>
        </p:txBody>
      </p:sp>
    </p:spTree>
    <p:extLst>
      <p:ext uri="{BB962C8B-B14F-4D97-AF65-F5344CB8AC3E}">
        <p14:creationId xmlns:p14="http://schemas.microsoft.com/office/powerpoint/2010/main" val="3442583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EAE737-2D27-498D-810B-FCE6CCC7A9A5}" type="datetimeFigureOut">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F12E6-1DA2-4EFA-8C85-6B3D90B5D4B1}" type="slidenum">
              <a:rPr lang="en-US" smtClean="0"/>
              <a:t>‹#›</a:t>
            </a:fld>
            <a:endParaRPr lang="en-US"/>
          </a:p>
        </p:txBody>
      </p:sp>
    </p:spTree>
    <p:extLst>
      <p:ext uri="{BB962C8B-B14F-4D97-AF65-F5344CB8AC3E}">
        <p14:creationId xmlns:p14="http://schemas.microsoft.com/office/powerpoint/2010/main" val="631485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EAE737-2D27-498D-810B-FCE6CCC7A9A5}" type="datetimeFigureOut">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F12E6-1DA2-4EFA-8C85-6B3D90B5D4B1}" type="slidenum">
              <a:rPr lang="en-US" smtClean="0"/>
              <a:t>‹#›</a:t>
            </a:fld>
            <a:endParaRPr lang="en-US"/>
          </a:p>
        </p:txBody>
      </p:sp>
    </p:spTree>
    <p:extLst>
      <p:ext uri="{BB962C8B-B14F-4D97-AF65-F5344CB8AC3E}">
        <p14:creationId xmlns:p14="http://schemas.microsoft.com/office/powerpoint/2010/main" val="1322308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EAE737-2D27-498D-810B-FCE6CCC7A9A5}" type="datetimeFigureOut">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F12E6-1DA2-4EFA-8C85-6B3D90B5D4B1}" type="slidenum">
              <a:rPr lang="en-US" smtClean="0"/>
              <a:t>‹#›</a:t>
            </a:fld>
            <a:endParaRPr lang="en-US"/>
          </a:p>
        </p:txBody>
      </p:sp>
    </p:spTree>
    <p:extLst>
      <p:ext uri="{BB962C8B-B14F-4D97-AF65-F5344CB8AC3E}">
        <p14:creationId xmlns:p14="http://schemas.microsoft.com/office/powerpoint/2010/main" val="1988254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EAE737-2D27-498D-810B-FCE6CCC7A9A5}" type="datetimeFigureOut">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F12E6-1DA2-4EFA-8C85-6B3D90B5D4B1}" type="slidenum">
              <a:rPr lang="en-US" smtClean="0"/>
              <a:t>‹#›</a:t>
            </a:fld>
            <a:endParaRPr lang="en-US"/>
          </a:p>
        </p:txBody>
      </p:sp>
    </p:spTree>
    <p:extLst>
      <p:ext uri="{BB962C8B-B14F-4D97-AF65-F5344CB8AC3E}">
        <p14:creationId xmlns:p14="http://schemas.microsoft.com/office/powerpoint/2010/main" val="187143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EAE737-2D27-498D-810B-FCE6CCC7A9A5}" type="datetimeFigureOut">
              <a:rPr lang="en-US" smtClean="0"/>
              <a:t>8/7/2018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AF12E6-1DA2-4EFA-8C85-6B3D90B5D4B1}" type="slidenum">
              <a:rPr lang="en-US" smtClean="0"/>
              <a:t>‹#›</a:t>
            </a:fld>
            <a:endParaRPr lang="en-US"/>
          </a:p>
        </p:txBody>
      </p:sp>
    </p:spTree>
    <p:extLst>
      <p:ext uri="{BB962C8B-B14F-4D97-AF65-F5344CB8AC3E}">
        <p14:creationId xmlns:p14="http://schemas.microsoft.com/office/powerpoint/2010/main" val="346094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EAE737-2D27-498D-810B-FCE6CCC7A9A5}" type="datetimeFigureOut">
              <a:rPr lang="en-US" smtClean="0"/>
              <a:t>8/7/2018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AF12E6-1DA2-4EFA-8C85-6B3D90B5D4B1}" type="slidenum">
              <a:rPr lang="en-US" smtClean="0"/>
              <a:t>‹#›</a:t>
            </a:fld>
            <a:endParaRPr lang="en-US"/>
          </a:p>
        </p:txBody>
      </p:sp>
    </p:spTree>
    <p:extLst>
      <p:ext uri="{BB962C8B-B14F-4D97-AF65-F5344CB8AC3E}">
        <p14:creationId xmlns:p14="http://schemas.microsoft.com/office/powerpoint/2010/main" val="2388554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EAE737-2D27-498D-810B-FCE6CCC7A9A5}" type="datetimeFigureOut">
              <a:rPr lang="en-US" smtClean="0"/>
              <a:t>8/7/2018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AF12E6-1DA2-4EFA-8C85-6B3D90B5D4B1}" type="slidenum">
              <a:rPr lang="en-US" smtClean="0"/>
              <a:t>‹#›</a:t>
            </a:fld>
            <a:endParaRPr lang="en-US"/>
          </a:p>
        </p:txBody>
      </p:sp>
    </p:spTree>
    <p:extLst>
      <p:ext uri="{BB962C8B-B14F-4D97-AF65-F5344CB8AC3E}">
        <p14:creationId xmlns:p14="http://schemas.microsoft.com/office/powerpoint/2010/main" val="429310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EAE737-2D27-498D-810B-FCE6CCC7A9A5}" type="datetimeFigureOut">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F12E6-1DA2-4EFA-8C85-6B3D90B5D4B1}" type="slidenum">
              <a:rPr lang="en-US" smtClean="0"/>
              <a:t>‹#›</a:t>
            </a:fld>
            <a:endParaRPr lang="en-US"/>
          </a:p>
        </p:txBody>
      </p:sp>
    </p:spTree>
    <p:extLst>
      <p:ext uri="{BB962C8B-B14F-4D97-AF65-F5344CB8AC3E}">
        <p14:creationId xmlns:p14="http://schemas.microsoft.com/office/powerpoint/2010/main" val="1901885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EAE737-2D27-498D-810B-FCE6CCC7A9A5}" type="datetimeFigureOut">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F12E6-1DA2-4EFA-8C85-6B3D90B5D4B1}" type="slidenum">
              <a:rPr lang="en-US" smtClean="0"/>
              <a:t>‹#›</a:t>
            </a:fld>
            <a:endParaRPr lang="en-US"/>
          </a:p>
        </p:txBody>
      </p:sp>
    </p:spTree>
    <p:extLst>
      <p:ext uri="{BB962C8B-B14F-4D97-AF65-F5344CB8AC3E}">
        <p14:creationId xmlns:p14="http://schemas.microsoft.com/office/powerpoint/2010/main" val="158893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EAE737-2D27-498D-810B-FCE6CCC7A9A5}" type="datetimeFigureOut">
              <a:rPr lang="en-US" smtClean="0"/>
              <a:t>8/7/2018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F12E6-1DA2-4EFA-8C85-6B3D90B5D4B1}" type="slidenum">
              <a:rPr lang="en-US" smtClean="0"/>
              <a:t>‹#›</a:t>
            </a:fld>
            <a:endParaRPr lang="en-US"/>
          </a:p>
        </p:txBody>
      </p:sp>
    </p:spTree>
    <p:extLst>
      <p:ext uri="{BB962C8B-B14F-4D97-AF65-F5344CB8AC3E}">
        <p14:creationId xmlns:p14="http://schemas.microsoft.com/office/powerpoint/2010/main" val="2283111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astronomy &amp; Astrophysics</a:t>
            </a:r>
            <a:endParaRPr lang="en-US" dirty="0"/>
          </a:p>
        </p:txBody>
      </p:sp>
      <p:sp>
        <p:nvSpPr>
          <p:cNvPr id="3" name="Subtitle 2"/>
          <p:cNvSpPr>
            <a:spLocks noGrp="1"/>
          </p:cNvSpPr>
          <p:nvPr>
            <p:ph type="subTitle" idx="1"/>
          </p:nvPr>
        </p:nvSpPr>
        <p:spPr/>
        <p:txBody>
          <a:bodyPr/>
          <a:lstStyle/>
          <a:p>
            <a:r>
              <a:rPr lang="en-US" dirty="0" smtClean="0"/>
              <a:t>UNIT 1: Astronomical scales</a:t>
            </a:r>
            <a:endParaRPr lang="en-US" dirty="0"/>
          </a:p>
        </p:txBody>
      </p:sp>
    </p:spTree>
    <p:extLst>
      <p:ext uri="{BB962C8B-B14F-4D97-AF65-F5344CB8AC3E}">
        <p14:creationId xmlns:p14="http://schemas.microsoft.com/office/powerpoint/2010/main" val="7241218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pload.wikimedia.org/wikipedia/commons/thumb/e/e3/Stellarparallax2.svg/320px-Stellarparallax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5450" y="2241"/>
            <a:ext cx="3333750" cy="67795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3400" y="4306669"/>
            <a:ext cx="5410200" cy="646331"/>
          </a:xfrm>
          <a:prstGeom prst="rect">
            <a:avLst/>
          </a:prstGeom>
          <a:noFill/>
        </p:spPr>
        <p:txBody>
          <a:bodyPr wrap="square" rtlCol="0">
            <a:spAutoFit/>
          </a:bodyPr>
          <a:lstStyle/>
          <a:p>
            <a:r>
              <a:rPr lang="en-US" sz="3600" dirty="0" smtClean="0"/>
              <a:t>D (pc) = 1/p (</a:t>
            </a:r>
            <a:r>
              <a:rPr lang="en-US" sz="3600" dirty="0" err="1" smtClean="0"/>
              <a:t>arcseconds</a:t>
            </a:r>
            <a:r>
              <a:rPr lang="en-US" sz="3600" dirty="0" smtClean="0"/>
              <a:t>)</a:t>
            </a:r>
            <a:endParaRPr lang="en-US" sz="3600" dirty="0"/>
          </a:p>
        </p:txBody>
      </p:sp>
    </p:spTree>
    <p:extLst>
      <p:ext uri="{BB962C8B-B14F-4D97-AF65-F5344CB8AC3E}">
        <p14:creationId xmlns:p14="http://schemas.microsoft.com/office/powerpoint/2010/main" val="3118017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3437"/>
            <a:ext cx="8619304" cy="503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931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09575"/>
            <a:ext cx="8644418"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Triangle 3"/>
          <p:cNvSpPr/>
          <p:nvPr/>
        </p:nvSpPr>
        <p:spPr>
          <a:xfrm>
            <a:off x="1066800" y="3429000"/>
            <a:ext cx="7239000" cy="2514600"/>
          </a:xfrm>
          <a:prstGeom prst="rtTriangl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066800" y="4038600"/>
            <a:ext cx="1752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400" y="2819400"/>
            <a:ext cx="533400" cy="769441"/>
          </a:xfrm>
          <a:prstGeom prst="rect">
            <a:avLst/>
          </a:prstGeom>
          <a:noFill/>
        </p:spPr>
        <p:txBody>
          <a:bodyPr wrap="square" rtlCol="0">
            <a:spAutoFit/>
          </a:bodyPr>
          <a:lstStyle/>
          <a:p>
            <a:r>
              <a:rPr lang="en-US" sz="4400" dirty="0" smtClean="0"/>
              <a:t>A</a:t>
            </a:r>
            <a:endParaRPr lang="en-US" sz="4400" dirty="0"/>
          </a:p>
        </p:txBody>
      </p:sp>
      <p:sp>
        <p:nvSpPr>
          <p:cNvPr id="10" name="TextBox 9"/>
          <p:cNvSpPr txBox="1"/>
          <p:nvPr/>
        </p:nvSpPr>
        <p:spPr>
          <a:xfrm>
            <a:off x="533400" y="5638800"/>
            <a:ext cx="533400" cy="769441"/>
          </a:xfrm>
          <a:prstGeom prst="rect">
            <a:avLst/>
          </a:prstGeom>
          <a:noFill/>
        </p:spPr>
        <p:txBody>
          <a:bodyPr wrap="square" rtlCol="0">
            <a:spAutoFit/>
          </a:bodyPr>
          <a:lstStyle/>
          <a:p>
            <a:r>
              <a:rPr lang="en-US" sz="4400" dirty="0"/>
              <a:t>B</a:t>
            </a:r>
            <a:endParaRPr lang="en-US" sz="4400" dirty="0"/>
          </a:p>
        </p:txBody>
      </p:sp>
      <p:sp>
        <p:nvSpPr>
          <p:cNvPr id="11" name="TextBox 10"/>
          <p:cNvSpPr txBox="1"/>
          <p:nvPr/>
        </p:nvSpPr>
        <p:spPr>
          <a:xfrm>
            <a:off x="8305800" y="5555159"/>
            <a:ext cx="533400" cy="769441"/>
          </a:xfrm>
          <a:prstGeom prst="rect">
            <a:avLst/>
          </a:prstGeom>
          <a:noFill/>
        </p:spPr>
        <p:txBody>
          <a:bodyPr wrap="square" rtlCol="0">
            <a:spAutoFit/>
          </a:bodyPr>
          <a:lstStyle/>
          <a:p>
            <a:r>
              <a:rPr lang="en-US" sz="4400" dirty="0"/>
              <a:t>C</a:t>
            </a:r>
            <a:endParaRPr lang="en-US" sz="4400" dirty="0"/>
          </a:p>
        </p:txBody>
      </p:sp>
      <p:sp>
        <p:nvSpPr>
          <p:cNvPr id="12" name="TextBox 11"/>
          <p:cNvSpPr txBox="1"/>
          <p:nvPr/>
        </p:nvSpPr>
        <p:spPr>
          <a:xfrm>
            <a:off x="6324600" y="5174159"/>
            <a:ext cx="533400" cy="769441"/>
          </a:xfrm>
          <a:prstGeom prst="rect">
            <a:avLst/>
          </a:prstGeom>
          <a:noFill/>
        </p:spPr>
        <p:txBody>
          <a:bodyPr wrap="square" rtlCol="0">
            <a:spAutoFit/>
          </a:bodyPr>
          <a:lstStyle/>
          <a:p>
            <a:r>
              <a:rPr lang="en-US" sz="4400" dirty="0" smtClean="0"/>
              <a:t>p</a:t>
            </a:r>
            <a:endParaRPr lang="en-US" sz="44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431" y="2743200"/>
            <a:ext cx="5041569" cy="686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1339" y="3457920"/>
            <a:ext cx="4618961" cy="71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13944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6200"/>
            <a:ext cx="7556653" cy="16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73" y="1828800"/>
            <a:ext cx="7778827" cy="494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3417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3657600" cy="320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8600"/>
            <a:ext cx="3609136"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57175"/>
            <a:ext cx="6553200" cy="634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58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5757"/>
            <a:ext cx="9143999" cy="3446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1197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6781800" cy="715962"/>
          </a:xfrm>
        </p:spPr>
        <p:txBody>
          <a:bodyPr>
            <a:normAutofit fontScale="90000"/>
          </a:bodyPr>
          <a:lstStyle/>
          <a:p>
            <a:pPr algn="l"/>
            <a:r>
              <a:rPr lang="en-US" dirty="0" smtClean="0"/>
              <a:t>Size of astrophysical systems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76425"/>
            <a:ext cx="8913809"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2000"/>
            <a:ext cx="4191000" cy="992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162" y="781050"/>
            <a:ext cx="4143047"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401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Astronomers have discovered what may be the most massive </a:t>
            </a:r>
            <a:r>
              <a:rPr lang="en-US" b="1" dirty="0" smtClean="0"/>
              <a:t>black hole</a:t>
            </a:r>
            <a:r>
              <a:rPr lang="en-US" dirty="0" smtClean="0"/>
              <a:t> ever known in a small galaxy about 250 million light-years from Earth, scientists say. The supermassive </a:t>
            </a:r>
            <a:r>
              <a:rPr lang="en-US" b="1" dirty="0" smtClean="0"/>
              <a:t>black hole</a:t>
            </a:r>
            <a:r>
              <a:rPr lang="en-US" dirty="0" smtClean="0"/>
              <a:t> has a </a:t>
            </a:r>
            <a:r>
              <a:rPr lang="en-US" b="1" dirty="0" smtClean="0"/>
              <a:t>mass</a:t>
            </a:r>
            <a:r>
              <a:rPr lang="en-US" dirty="0" smtClean="0"/>
              <a:t> equivalent to 17 billion suns and is located inside the galaxy NGC 1277 in the constellation Perseus.</a:t>
            </a:r>
            <a:endParaRPr lang="en-US" dirty="0"/>
          </a:p>
        </p:txBody>
      </p:sp>
    </p:spTree>
    <p:extLst>
      <p:ext uri="{BB962C8B-B14F-4D97-AF65-F5344CB8AC3E}">
        <p14:creationId xmlns:p14="http://schemas.microsoft.com/office/powerpoint/2010/main" val="4727671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 Complete Chart of Measuring Objects in the Unive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525000" cy="527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26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04800"/>
            <a:ext cx="8458200" cy="1938992"/>
          </a:xfrm>
          <a:prstGeom prst="rect">
            <a:avLst/>
          </a:prstGeom>
          <a:noFill/>
        </p:spPr>
        <p:txBody>
          <a:bodyPr wrap="square" rtlCol="0">
            <a:spAutoFit/>
          </a:bodyPr>
          <a:lstStyle/>
          <a:p>
            <a:r>
              <a:rPr lang="en-US" sz="2400" b="1" dirty="0" smtClean="0">
                <a:solidFill>
                  <a:srgbClr val="FF0000"/>
                </a:solidFill>
              </a:rPr>
              <a:t>ASTRONOMICAL DISTANCE: </a:t>
            </a:r>
          </a:p>
          <a:p>
            <a:endParaRPr lang="en-US" sz="2400" b="1" dirty="0"/>
          </a:p>
          <a:p>
            <a:r>
              <a:rPr lang="en-US" sz="2400" b="1" dirty="0" smtClean="0"/>
              <a:t>ASTRONOMICAL UNIT: AVG DISTANCE BETWEEN EARTH &amp; SUN</a:t>
            </a:r>
          </a:p>
          <a:p>
            <a:r>
              <a:rPr lang="en-US" sz="2400" b="1" dirty="0" smtClean="0"/>
              <a:t>= 150 million km</a:t>
            </a:r>
          </a:p>
          <a:p>
            <a:endParaRPr lang="en-US" sz="2400" b="1"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73036"/>
            <a:ext cx="9144000" cy="3884964"/>
          </a:xfrm>
          <a:prstGeom prst="rect">
            <a:avLst/>
          </a:prstGeom>
        </p:spPr>
      </p:pic>
    </p:spTree>
    <p:extLst>
      <p:ext uri="{BB962C8B-B14F-4D97-AF65-F5344CB8AC3E}">
        <p14:creationId xmlns:p14="http://schemas.microsoft.com/office/powerpoint/2010/main" val="22943369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5800"/>
            <a:ext cx="9151814" cy="5481718"/>
          </a:xfrm>
          <a:prstGeom prst="rect">
            <a:avLst/>
          </a:prstGeom>
        </p:spPr>
      </p:pic>
    </p:spTree>
    <p:extLst>
      <p:ext uri="{BB962C8B-B14F-4D97-AF65-F5344CB8AC3E}">
        <p14:creationId xmlns:p14="http://schemas.microsoft.com/office/powerpoint/2010/main" val="510566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018971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162800" cy="715962"/>
          </a:xfrm>
        </p:spPr>
        <p:txBody>
          <a:bodyPr>
            <a:normAutofit fontScale="90000"/>
          </a:bodyPr>
          <a:lstStyle/>
          <a:p>
            <a:pPr algn="l"/>
            <a:r>
              <a:rPr lang="en-US" dirty="0" smtClean="0"/>
              <a:t>How do we measure distances?</a:t>
            </a:r>
            <a:endParaRPr lang="en-US" dirty="0"/>
          </a:p>
        </p:txBody>
      </p:sp>
      <p:sp>
        <p:nvSpPr>
          <p:cNvPr id="3" name="Content Placeholder 2"/>
          <p:cNvSpPr>
            <a:spLocks noGrp="1"/>
          </p:cNvSpPr>
          <p:nvPr>
            <p:ph idx="1"/>
          </p:nvPr>
        </p:nvSpPr>
        <p:spPr>
          <a:xfrm>
            <a:off x="304800" y="762000"/>
            <a:ext cx="4953000" cy="685800"/>
          </a:xfrm>
        </p:spPr>
        <p:txBody>
          <a:bodyPr>
            <a:normAutofit fontScale="85000" lnSpcReduction="10000"/>
          </a:bodyPr>
          <a:lstStyle/>
          <a:p>
            <a:pPr marL="0" indent="0">
              <a:buNone/>
            </a:pPr>
            <a:r>
              <a:rPr lang="en-US" dirty="0" smtClean="0"/>
              <a:t>Ancient Astronomy (Geocentric)</a:t>
            </a:r>
          </a:p>
          <a:p>
            <a:pPr marL="0" indent="0">
              <a:buNone/>
            </a:pP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7734" y="1600200"/>
            <a:ext cx="4569716" cy="5223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1442621"/>
            <a:ext cx="4102934" cy="5262979"/>
          </a:xfrm>
          <a:prstGeom prst="rect">
            <a:avLst/>
          </a:prstGeom>
          <a:noFill/>
        </p:spPr>
        <p:txBody>
          <a:bodyPr wrap="square" rtlCol="0">
            <a:spAutoFit/>
          </a:bodyPr>
          <a:lstStyle/>
          <a:p>
            <a:r>
              <a:rPr lang="en-US" sz="2400" dirty="0" smtClean="0"/>
              <a:t>A large </a:t>
            </a:r>
            <a:r>
              <a:rPr lang="en-US" sz="2400" dirty="0"/>
              <a:t>sphere with the Earth at the center; other fixed stars were attached on this large sphere. This sphere rotates once every 24 hours; the axis passes very close to the North Star. Every star revolves around the Earth in this sphere. The Sun, the Moon and other planets also move through the sky but have their own small sphere. This model is called a geocentric model, or earth centered. </a:t>
            </a:r>
          </a:p>
        </p:txBody>
      </p:sp>
    </p:spTree>
    <p:extLst>
      <p:ext uri="{BB962C8B-B14F-4D97-AF65-F5344CB8AC3E}">
        <p14:creationId xmlns:p14="http://schemas.microsoft.com/office/powerpoint/2010/main" val="3765620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563562"/>
          </a:xfrm>
        </p:spPr>
        <p:txBody>
          <a:bodyPr>
            <a:normAutofit fontScale="90000"/>
          </a:bodyPr>
          <a:lstStyle/>
          <a:p>
            <a:pPr algn="l"/>
            <a:r>
              <a:rPr lang="en-US" dirty="0"/>
              <a:t/>
            </a:r>
            <a:br>
              <a:rPr lang="en-US" dirty="0"/>
            </a:br>
            <a:r>
              <a:rPr lang="en-US" b="1" i="1" dirty="0"/>
              <a:t>Modern astronomy: </a:t>
            </a:r>
            <a:r>
              <a:rPr lang="en-US" dirty="0"/>
              <a:t/>
            </a:r>
            <a:br>
              <a:rPr lang="en-US" dirty="0"/>
            </a:br>
            <a:endParaRPr lang="en-US" dirty="0"/>
          </a:p>
        </p:txBody>
      </p:sp>
      <p:sp>
        <p:nvSpPr>
          <p:cNvPr id="3" name="Content Placeholder 2"/>
          <p:cNvSpPr>
            <a:spLocks noGrp="1"/>
          </p:cNvSpPr>
          <p:nvPr>
            <p:ph idx="1"/>
          </p:nvPr>
        </p:nvSpPr>
        <p:spPr>
          <a:xfrm>
            <a:off x="457200" y="1066800"/>
            <a:ext cx="5383942" cy="5059363"/>
          </a:xfrm>
        </p:spPr>
        <p:txBody>
          <a:bodyPr>
            <a:normAutofit fontScale="92500"/>
          </a:bodyPr>
          <a:lstStyle/>
          <a:p>
            <a:r>
              <a:rPr lang="en-US" dirty="0"/>
              <a:t>Copernicus </a:t>
            </a:r>
            <a:r>
              <a:rPr lang="en-US" dirty="0" smtClean="0"/>
              <a:t>&amp; Ptolemy in </a:t>
            </a:r>
            <a:r>
              <a:rPr lang="en-US" dirty="0"/>
              <a:t>the early </a:t>
            </a:r>
            <a:r>
              <a:rPr lang="en-US" dirty="0" smtClean="0"/>
              <a:t>1500s. </a:t>
            </a:r>
          </a:p>
          <a:p>
            <a:pPr marL="0" indent="0">
              <a:buNone/>
            </a:pPr>
            <a:endParaRPr lang="en-US" dirty="0" smtClean="0"/>
          </a:p>
          <a:p>
            <a:r>
              <a:rPr lang="en-US" dirty="0"/>
              <a:t>He had the Sun in the center of his system and other planets around it. The Earth is just only one planet orbiting around </a:t>
            </a:r>
            <a:r>
              <a:rPr lang="en-US" dirty="0" smtClean="0"/>
              <a:t>the </a:t>
            </a:r>
            <a:r>
              <a:rPr lang="en-US" dirty="0"/>
              <a:t>Sun. Such a model is a </a:t>
            </a:r>
            <a:r>
              <a:rPr lang="en-US" b="1" dirty="0"/>
              <a:t>heliocentric model</a:t>
            </a:r>
            <a:r>
              <a:rPr lang="en-US" dirty="0"/>
              <a:t>, or sun centered. </a:t>
            </a:r>
            <a:r>
              <a:rPr lang="en-US" dirty="0" smtClean="0"/>
              <a:t> </a:t>
            </a:r>
          </a:p>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2908" y="4258833"/>
            <a:ext cx="2380092" cy="238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742" y="152400"/>
            <a:ext cx="2769458"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787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5334000" cy="5668963"/>
          </a:xfrm>
        </p:spPr>
        <p:txBody>
          <a:bodyPr/>
          <a:lstStyle/>
          <a:p>
            <a:r>
              <a:rPr lang="en-US" dirty="0"/>
              <a:t>Copernicus used the circular orbits, the simple and inaccurate model. His observations then were improving by </a:t>
            </a:r>
            <a:r>
              <a:rPr lang="en-US" dirty="0" err="1"/>
              <a:t>Tycho</a:t>
            </a:r>
            <a:r>
              <a:rPr lang="en-US" dirty="0"/>
              <a:t> Brahe, who became the world's best pre-telescope observer, measuring the positions of planets at least ten times more accurately than ever before.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668" y="304800"/>
            <a:ext cx="3257550"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16765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5943600" cy="6019800"/>
          </a:xfrm>
        </p:spPr>
        <p:txBody>
          <a:bodyPr/>
          <a:lstStyle/>
          <a:p>
            <a:r>
              <a:rPr lang="en-US" dirty="0"/>
              <a:t>Using </a:t>
            </a:r>
            <a:r>
              <a:rPr lang="en-US" dirty="0" err="1"/>
              <a:t>Tycho's</a:t>
            </a:r>
            <a:r>
              <a:rPr lang="en-US" dirty="0"/>
              <a:t> position measurements, developing his own three laws, he was able to work out quite an accurate plan of the solar system. It didn't come easy. All calculations had to be done manually and it took years to explore various possible models to see if they fit observations.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609600"/>
            <a:ext cx="254317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3430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lstStyle/>
          <a:p>
            <a:r>
              <a:rPr lang="en-US" b="1" dirty="0"/>
              <a:t>Calculating distances using Parallax </a:t>
            </a:r>
            <a:endParaRPr lang="en-US" b="1" dirty="0" smtClean="0"/>
          </a:p>
          <a:p>
            <a:endParaRPr lang="en-US" b="1" dirty="0"/>
          </a:p>
          <a:p>
            <a:pPr marL="0" indent="0">
              <a:buNone/>
            </a:pPr>
            <a:r>
              <a:rPr lang="en-US" b="1" dirty="0" smtClean="0"/>
              <a:t>Parallax</a:t>
            </a:r>
            <a:r>
              <a:rPr lang="en-US" dirty="0" smtClean="0"/>
              <a:t> is a displacement or difference in the apparent position of an object viewed along two different lines of sight, and is measured by the angle or semi-angle of inclination between those two lines. The term is derived from Ancient Greek (parallaxis), meaning 'alternation'.</a:t>
            </a:r>
            <a:endParaRPr lang="en-US" dirty="0"/>
          </a:p>
        </p:txBody>
      </p:sp>
    </p:spTree>
    <p:extLst>
      <p:ext uri="{BB962C8B-B14F-4D97-AF65-F5344CB8AC3E}">
        <p14:creationId xmlns:p14="http://schemas.microsoft.com/office/powerpoint/2010/main" val="24849491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1194</TotalTime>
  <Words>385</Words>
  <Application>Microsoft Office PowerPoint</Application>
  <PresentationFormat>On-screen Show (4:3)</PresentationFormat>
  <Paragraphs>25</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Introduction to astronomy &amp; Astrophysics</vt:lpstr>
      <vt:lpstr>PowerPoint Presentation</vt:lpstr>
      <vt:lpstr>PowerPoint Presentation</vt:lpstr>
      <vt:lpstr>PowerPoint Presentation</vt:lpstr>
      <vt:lpstr>How do we measure distances?</vt:lpstr>
      <vt:lpstr> Modern astronomy: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Size of astrophysical systems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astronomy &amp; Astrophysics</dc:title>
  <dc:creator>admin</dc:creator>
  <cp:lastModifiedBy>admin</cp:lastModifiedBy>
  <cp:revision>37</cp:revision>
  <dcterms:created xsi:type="dcterms:W3CDTF">2018-08-07T10:02:51Z</dcterms:created>
  <dcterms:modified xsi:type="dcterms:W3CDTF">2018-08-08T05:57:46Z</dcterms:modified>
</cp:coreProperties>
</file>